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3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0A85FD-14BF-4E4F-AD07-E58C520E3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98B6218-BA99-480C-95B0-337AFB819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04C540-0FAA-4BF9-8C9E-6AB34A58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1E46D7-B1D2-4CB3-B924-47A241A8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26E078-F0DC-45F2-9445-1EC57BCE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91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BA34F5-09BA-4486-B30A-EEB6C87E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B4B25A-6821-48B0-BB37-273FA31A2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5EB87A-820D-41BF-88A9-F7610643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D77F747-35F7-4978-B5AB-833D404B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291D81-99EA-4D95-AB0A-64837132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12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052C0F-1227-4131-B9F8-374DE9663C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80F0E73-2202-4473-B929-725CC883A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9D758-2A86-49D2-AF0E-B5D1819BF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485C8E-FD7C-4F25-8B74-EAF77E06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7DC368-8E80-4E3E-B868-05B41954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824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BD4D22-44A4-4FCC-B252-923E1513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CE3694-4E98-4E29-B06A-33ECB1FA0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386E98-DD11-463B-AB01-803ECE2D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2CD2E1-6C72-4808-9C98-D554E516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09F8A8-4F1D-4283-AAF1-F014E65A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8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62887-D2F7-4897-9E9D-431EB263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7BF7BC3-1DA1-4646-B057-FE81F05F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C7287C-4100-46C7-9AAC-A9C6E3F3B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CE4C12-FDA2-47E5-85AD-B65022CA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F7147C-DD41-4873-A230-73E4946E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23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DAA6B0-BD52-44E5-81E8-46C98AF8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4C1BCD-1EB5-487E-81F4-B05D95416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71AC0B-89B1-4A1F-9A47-523EB7912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82175F-F536-4D20-ADE3-58CE2CDF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63DBFC5-E1B4-4519-BAA8-FFF2FFB6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E7658D-5504-47D0-B9F2-22A923D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0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B08DD-490B-41C5-B2E9-9C04C072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B566A0-1C9A-4B80-A95A-0A14EF62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A7E8327-33BD-4CDC-A249-C5145965E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52AFBF-E6FD-4FED-BD7D-C54B5D565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71A10B2-1F6B-485F-B53C-DD8A79D33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3E9BC0-2E8E-4F4A-ACFA-071BD3CB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53D0B3D-499D-4E47-B439-08811700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49BF2DD-827A-43CE-B268-186DFE9B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4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38C085-039F-4C0F-8DB1-F0292C49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32E9F5C-FCEA-403F-9A39-6CF162D0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5945BB7-2C53-4510-AE3B-5349CBDC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22CEE35-F4B7-4550-BDA7-342C58E5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72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0496F6A-DAD4-40ED-8FA0-32E51CCD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512FEF4-F07F-4F1E-A5EE-C4FDE779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37F596-77A6-4B15-9442-051107DD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22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43A572-EC5D-424F-9AA0-67F4177D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E738CF-11AA-477C-9064-956CD4266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972298-67AA-49FF-8B74-9D9AC5B9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449BCC-68DD-4D57-B200-A383FCD6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6164CE-1953-4538-8C77-0E0EF01B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CC2F19-EADF-4630-9A72-752AACBF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897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63C437-CDF5-4FF8-91B1-7764C69E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644FC19-189D-491C-A62B-F4279F583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2BA943-A2DB-49BA-8F65-6582C8F93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DDD048-DD71-4D06-BAC5-1BA3C278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A115059-A343-421D-A951-46841F68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E02ED36-ED3A-4AD6-943E-7C2DAF92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17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5B5D60-E8F1-42B1-9B94-17D1E5EE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E67681-4D81-4245-9F6B-CD1491847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9E280A-C308-4EBC-B27C-BF3E5B6FE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22A95-8E17-45A1-8F0D-DE7A97163256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662A91-6050-473B-9721-0FC6E2F27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481AD1-C3C9-41B8-A91E-33CF2C51A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32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thtrain.jp/bibunmat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BE31CC1-AD39-49AF-A209-53E1C170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52"/>
          <a:stretch/>
        </p:blipFill>
        <p:spPr>
          <a:xfrm>
            <a:off x="2481943" y="535577"/>
            <a:ext cx="8123295" cy="613935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68881D-68F6-4E85-986C-90F977B98BDA}"/>
              </a:ext>
            </a:extLst>
          </p:cNvPr>
          <p:cNvSpPr txBox="1"/>
          <p:nvPr/>
        </p:nvSpPr>
        <p:spPr>
          <a:xfrm>
            <a:off x="3148149" y="2913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または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0240F-743A-42C5-B994-CD72427CBEE4}"/>
              </a:ext>
            </a:extLst>
          </p:cNvPr>
          <p:cNvSpPr txBox="1"/>
          <p:nvPr/>
        </p:nvSpPr>
        <p:spPr>
          <a:xfrm>
            <a:off x="2960914" y="14978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①の左辺は、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BB8875-4A14-450E-BFAC-309C754EDA14}"/>
              </a:ext>
            </a:extLst>
          </p:cNvPr>
          <p:cNvSpPr txBox="1"/>
          <p:nvPr/>
        </p:nvSpPr>
        <p:spPr>
          <a:xfrm>
            <a:off x="6427048" y="2404320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36D296E-879A-43D3-ADE5-65C771363D61}"/>
              </a:ext>
            </a:extLst>
          </p:cNvPr>
          <p:cNvSpPr txBox="1"/>
          <p:nvPr/>
        </p:nvSpPr>
        <p:spPr>
          <a:xfrm>
            <a:off x="7709647" y="3711388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Ｙ＝</a:t>
            </a:r>
            <a:r>
              <a:rPr kumimoji="1" lang="en-US" altLang="ja-JP" dirty="0"/>
              <a:t>{-</a:t>
            </a:r>
            <a:r>
              <a:rPr kumimoji="1" lang="en-US" altLang="ja-JP" dirty="0" err="1"/>
              <a:t>b±root</a:t>
            </a:r>
            <a:r>
              <a:rPr kumimoji="1" lang="en-US" altLang="ja-JP" dirty="0"/>
              <a:t>(b^2-4ac)}/a</a:t>
            </a:r>
          </a:p>
          <a:p>
            <a:endParaRPr lang="en-US" altLang="ja-JP" dirty="0"/>
          </a:p>
          <a:p>
            <a:r>
              <a:rPr kumimoji="1" lang="en-US" altLang="ja-JP" dirty="0"/>
              <a:t>Root(-1) =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679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71B5571-3621-489D-A394-247D72E6D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67"/>
          <a:stretch/>
        </p:blipFill>
        <p:spPr>
          <a:xfrm>
            <a:off x="1680164" y="705395"/>
            <a:ext cx="9184566" cy="5212079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1C4FF2F-9DF5-4AB2-BBB8-E39D5060D831}"/>
              </a:ext>
            </a:extLst>
          </p:cNvPr>
          <p:cNvSpPr/>
          <p:nvPr/>
        </p:nvSpPr>
        <p:spPr>
          <a:xfrm>
            <a:off x="4222376" y="4500282"/>
            <a:ext cx="171225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32DF909-811B-4EE7-92A1-1B52DE6D7487}"/>
              </a:ext>
            </a:extLst>
          </p:cNvPr>
          <p:cNvSpPr txBox="1"/>
          <p:nvPr/>
        </p:nvSpPr>
        <p:spPr>
          <a:xfrm>
            <a:off x="3747246" y="4223283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または</a:t>
            </a:r>
            <a:endParaRPr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/>
              <a:t>2sinΘ+1 =0</a:t>
            </a:r>
            <a:endParaRPr kumimoji="1" lang="ja-JP" altLang="en-US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14A8F333-18D7-4D89-9B92-310006CE23FB}"/>
              </a:ext>
            </a:extLst>
          </p:cNvPr>
          <p:cNvSpPr/>
          <p:nvPr/>
        </p:nvSpPr>
        <p:spPr>
          <a:xfrm>
            <a:off x="2545976" y="5190567"/>
            <a:ext cx="1479175" cy="1479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90B98A3-D9B4-49B3-885C-11A30BD5BFB0}"/>
              </a:ext>
            </a:extLst>
          </p:cNvPr>
          <p:cNvCxnSpPr/>
          <p:nvPr/>
        </p:nvCxnSpPr>
        <p:spPr>
          <a:xfrm>
            <a:off x="2097741" y="5934532"/>
            <a:ext cx="2294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77AD48-68F5-48DD-823D-7EE0F2C21C7F}"/>
              </a:ext>
            </a:extLst>
          </p:cNvPr>
          <p:cNvCxnSpPr/>
          <p:nvPr/>
        </p:nvCxnSpPr>
        <p:spPr>
          <a:xfrm>
            <a:off x="3245224" y="4869614"/>
            <a:ext cx="0" cy="198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ECB4C28E-1C38-4B3A-8705-71C5D5AC9E7F}"/>
              </a:ext>
            </a:extLst>
          </p:cNvPr>
          <p:cNvCxnSpPr>
            <a:cxnSpLocks/>
          </p:cNvCxnSpPr>
          <p:nvPr/>
        </p:nvCxnSpPr>
        <p:spPr>
          <a:xfrm>
            <a:off x="3245224" y="5934532"/>
            <a:ext cx="663388" cy="3654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B046D7E-3537-472B-86E3-AB853C9F6F7B}"/>
              </a:ext>
            </a:extLst>
          </p:cNvPr>
          <p:cNvCxnSpPr/>
          <p:nvPr/>
        </p:nvCxnSpPr>
        <p:spPr>
          <a:xfrm>
            <a:off x="3908612" y="5930154"/>
            <a:ext cx="0" cy="349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CEDF8BF-B6EB-4D1C-888D-7C9B57B7695B}"/>
              </a:ext>
            </a:extLst>
          </p:cNvPr>
          <p:cNvSpPr txBox="1"/>
          <p:nvPr/>
        </p:nvSpPr>
        <p:spPr>
          <a:xfrm>
            <a:off x="3220161" y="56243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Θ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79197-D5F4-4A8B-86CB-CD1E24EBDB32}"/>
              </a:ext>
            </a:extLst>
          </p:cNvPr>
          <p:cNvSpPr txBox="1"/>
          <p:nvPr/>
        </p:nvSpPr>
        <p:spPr>
          <a:xfrm>
            <a:off x="4608693" y="567914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sinΘ</a:t>
            </a:r>
            <a:r>
              <a:rPr kumimoji="1" lang="en-US" altLang="ja-JP" dirty="0"/>
              <a:t>=</a:t>
            </a:r>
            <a:endParaRPr kumimoji="1" lang="ja-JP" altLang="en-US" dirty="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DD4D9B5F-3273-4478-8EC0-904A3CA6992C}"/>
              </a:ext>
            </a:extLst>
          </p:cNvPr>
          <p:cNvCxnSpPr/>
          <p:nvPr/>
        </p:nvCxnSpPr>
        <p:spPr>
          <a:xfrm flipV="1">
            <a:off x="5633898" y="5950892"/>
            <a:ext cx="663388" cy="3495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70C8F772-5FBD-446E-8BA6-C2F7C973CCF9}"/>
              </a:ext>
            </a:extLst>
          </p:cNvPr>
          <p:cNvCxnSpPr/>
          <p:nvPr/>
        </p:nvCxnSpPr>
        <p:spPr>
          <a:xfrm>
            <a:off x="5934635" y="5410254"/>
            <a:ext cx="0" cy="349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06F3499C-A962-414E-8C5A-1C22CB41C460}"/>
              </a:ext>
            </a:extLst>
          </p:cNvPr>
          <p:cNvCxnSpPr>
            <a:stCxn id="23" idx="3"/>
          </p:cNvCxnSpPr>
          <p:nvPr/>
        </p:nvCxnSpPr>
        <p:spPr>
          <a:xfrm>
            <a:off x="5503490" y="5863807"/>
            <a:ext cx="924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EBB35EF-1086-488B-807A-26BB6FBB4A8B}"/>
              </a:ext>
            </a:extLst>
          </p:cNvPr>
          <p:cNvSpPr txBox="1"/>
          <p:nvPr/>
        </p:nvSpPr>
        <p:spPr>
          <a:xfrm>
            <a:off x="6427694" y="566569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=-1/2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133CFFA-9E20-4500-B196-AE0C12CD2876}"/>
              </a:ext>
            </a:extLst>
          </p:cNvPr>
          <p:cNvCxnSpPr>
            <a:cxnSpLocks/>
          </p:cNvCxnSpPr>
          <p:nvPr/>
        </p:nvCxnSpPr>
        <p:spPr>
          <a:xfrm flipH="1">
            <a:off x="2644588" y="6300412"/>
            <a:ext cx="12640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3C484D3C-0383-43FE-911C-6A279EE4AAFA}"/>
              </a:ext>
            </a:extLst>
          </p:cNvPr>
          <p:cNvCxnSpPr>
            <a:cxnSpLocks/>
          </p:cNvCxnSpPr>
          <p:nvPr/>
        </p:nvCxnSpPr>
        <p:spPr>
          <a:xfrm flipH="1">
            <a:off x="2644588" y="5950892"/>
            <a:ext cx="600635" cy="349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9ACC091C-8053-47FA-A62B-0C77BB803095}"/>
              </a:ext>
            </a:extLst>
          </p:cNvPr>
          <p:cNvSpPr/>
          <p:nvPr/>
        </p:nvSpPr>
        <p:spPr>
          <a:xfrm>
            <a:off x="2989766" y="5704237"/>
            <a:ext cx="570728" cy="364869"/>
          </a:xfrm>
          <a:custGeom>
            <a:avLst/>
            <a:gdLst>
              <a:gd name="connsiteX0" fmla="*/ 569222 w 570728"/>
              <a:gd name="connsiteY0" fmla="*/ 230398 h 364869"/>
              <a:gd name="connsiteX1" fmla="*/ 488540 w 570728"/>
              <a:gd name="connsiteY1" fmla="*/ 24210 h 364869"/>
              <a:gd name="connsiteX2" fmla="*/ 40305 w 570728"/>
              <a:gd name="connsiteY2" fmla="*/ 42139 h 364869"/>
              <a:gd name="connsiteX3" fmla="*/ 49269 w 570728"/>
              <a:gd name="connsiteY3" fmla="*/ 364869 h 36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728" h="364869">
                <a:moveTo>
                  <a:pt x="569222" y="230398"/>
                </a:moveTo>
                <a:cubicBezTo>
                  <a:pt x="572957" y="142992"/>
                  <a:pt x="576693" y="55587"/>
                  <a:pt x="488540" y="24210"/>
                </a:cubicBezTo>
                <a:cubicBezTo>
                  <a:pt x="400387" y="-7167"/>
                  <a:pt x="113517" y="-14638"/>
                  <a:pt x="40305" y="42139"/>
                </a:cubicBezTo>
                <a:cubicBezTo>
                  <a:pt x="-32907" y="98915"/>
                  <a:pt x="8181" y="231892"/>
                  <a:pt x="49269" y="364869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E24A2612-B1A8-4766-A8C8-609DA9101297}"/>
              </a:ext>
            </a:extLst>
          </p:cNvPr>
          <p:cNvSpPr/>
          <p:nvPr/>
        </p:nvSpPr>
        <p:spPr>
          <a:xfrm>
            <a:off x="2808756" y="5555803"/>
            <a:ext cx="866773" cy="731735"/>
          </a:xfrm>
          <a:custGeom>
            <a:avLst/>
            <a:gdLst>
              <a:gd name="connsiteX0" fmla="*/ 866773 w 866773"/>
              <a:gd name="connsiteY0" fmla="*/ 369868 h 731735"/>
              <a:gd name="connsiteX1" fmla="*/ 723338 w 866773"/>
              <a:gd name="connsiteY1" fmla="*/ 20244 h 731735"/>
              <a:gd name="connsiteX2" fmla="*/ 140632 w 866773"/>
              <a:gd name="connsiteY2" fmla="*/ 82997 h 731735"/>
              <a:gd name="connsiteX3" fmla="*/ 6162 w 866773"/>
              <a:gd name="connsiteY3" fmla="*/ 423656 h 731735"/>
              <a:gd name="connsiteX4" fmla="*/ 275103 w 866773"/>
              <a:gd name="connsiteY4" fmla="*/ 728456 h 731735"/>
              <a:gd name="connsiteX5" fmla="*/ 732303 w 866773"/>
              <a:gd name="connsiteY5" fmla="*/ 558126 h 73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773" h="731735">
                <a:moveTo>
                  <a:pt x="866773" y="369868"/>
                </a:moveTo>
                <a:cubicBezTo>
                  <a:pt x="855567" y="218962"/>
                  <a:pt x="844361" y="68056"/>
                  <a:pt x="723338" y="20244"/>
                </a:cubicBezTo>
                <a:cubicBezTo>
                  <a:pt x="602314" y="-27568"/>
                  <a:pt x="260161" y="15762"/>
                  <a:pt x="140632" y="82997"/>
                </a:cubicBezTo>
                <a:cubicBezTo>
                  <a:pt x="21103" y="150232"/>
                  <a:pt x="-16250" y="316080"/>
                  <a:pt x="6162" y="423656"/>
                </a:cubicBezTo>
                <a:cubicBezTo>
                  <a:pt x="28574" y="531232"/>
                  <a:pt x="154080" y="706044"/>
                  <a:pt x="275103" y="728456"/>
                </a:cubicBezTo>
                <a:cubicBezTo>
                  <a:pt x="396126" y="750868"/>
                  <a:pt x="564214" y="654497"/>
                  <a:pt x="732303" y="55812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E2493E1-7794-4CA6-B65E-831F32CC1196}"/>
              </a:ext>
            </a:extLst>
          </p:cNvPr>
          <p:cNvSpPr txBox="1"/>
          <p:nvPr/>
        </p:nvSpPr>
        <p:spPr>
          <a:xfrm>
            <a:off x="1883672" y="62094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7/6*pi</a:t>
            </a:r>
            <a:endParaRPr kumimoji="1" lang="ja-JP" altLang="en-US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E448513-D78B-4E30-BBB0-3B94367914E4}"/>
              </a:ext>
            </a:extLst>
          </p:cNvPr>
          <p:cNvSpPr txBox="1"/>
          <p:nvPr/>
        </p:nvSpPr>
        <p:spPr>
          <a:xfrm>
            <a:off x="3768001" y="6254847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11</a:t>
            </a:r>
            <a:r>
              <a:rPr kumimoji="1" lang="en-US" altLang="ja-JP" dirty="0"/>
              <a:t>/6*pi</a:t>
            </a:r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01D9578-8A1A-4448-A54F-EABADB70E6E2}"/>
              </a:ext>
            </a:extLst>
          </p:cNvPr>
          <p:cNvSpPr txBox="1"/>
          <p:nvPr/>
        </p:nvSpPr>
        <p:spPr>
          <a:xfrm>
            <a:off x="8197210" y="5756087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7/6*π+2nπ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BF59AE8-34EB-4AFE-835E-6A8ACBA2016E}"/>
              </a:ext>
            </a:extLst>
          </p:cNvPr>
          <p:cNvSpPr txBox="1"/>
          <p:nvPr/>
        </p:nvSpPr>
        <p:spPr>
          <a:xfrm>
            <a:off x="8144847" y="6115281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11</a:t>
            </a:r>
            <a:r>
              <a:rPr kumimoji="1" lang="en-US" altLang="ja-JP" dirty="0"/>
              <a:t>/6*π+2nπ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05D23CF-DCCA-4EAA-BE10-00D333E809A9}"/>
              </a:ext>
            </a:extLst>
          </p:cNvPr>
          <p:cNvSpPr txBox="1"/>
          <p:nvPr/>
        </p:nvSpPr>
        <p:spPr>
          <a:xfrm>
            <a:off x="7688274" y="575608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Θ=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244AD22-1450-43BF-9753-227BC6343A99}"/>
              </a:ext>
            </a:extLst>
          </p:cNvPr>
          <p:cNvSpPr txBox="1"/>
          <p:nvPr/>
        </p:nvSpPr>
        <p:spPr>
          <a:xfrm>
            <a:off x="9296513" y="638136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</a:t>
            </a:r>
            <a:r>
              <a:rPr kumimoji="1" lang="ja-JP" altLang="en-US" dirty="0"/>
              <a:t>：整数</a:t>
            </a: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C9FBCFD1-74A9-4EC8-8FE8-27598FF1303A}"/>
              </a:ext>
            </a:extLst>
          </p:cNvPr>
          <p:cNvCxnSpPr/>
          <p:nvPr/>
        </p:nvCxnSpPr>
        <p:spPr>
          <a:xfrm>
            <a:off x="2644589" y="5930154"/>
            <a:ext cx="0" cy="349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5942B93-9DE7-434E-BDA6-84D13C2A29D9}"/>
              </a:ext>
            </a:extLst>
          </p:cNvPr>
          <p:cNvSpPr txBox="1"/>
          <p:nvPr/>
        </p:nvSpPr>
        <p:spPr>
          <a:xfrm>
            <a:off x="10426582" y="5144171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</a:t>
            </a:r>
            <a:r>
              <a:rPr kumimoji="1" lang="en-US" altLang="ja-JP" dirty="0"/>
              <a:t>/6*π+2nπ</a:t>
            </a:r>
            <a:endParaRPr kumimoji="1" lang="ja-JP" altLang="en-US" dirty="0"/>
          </a:p>
        </p:txBody>
      </p:sp>
      <p:sp>
        <p:nvSpPr>
          <p:cNvPr id="46" name="左中かっこ 45">
            <a:extLst>
              <a:ext uri="{FF2B5EF4-FFF2-40B4-BE49-F238E27FC236}">
                <a16:creationId xmlns:a16="http://schemas.microsoft.com/office/drawing/2014/main" id="{E2A56FC5-3C72-4FB6-8C04-43A7CC4FC73A}"/>
              </a:ext>
            </a:extLst>
          </p:cNvPr>
          <p:cNvSpPr/>
          <p:nvPr/>
        </p:nvSpPr>
        <p:spPr>
          <a:xfrm>
            <a:off x="8104035" y="5880047"/>
            <a:ext cx="171220" cy="4907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左中かっこ 46">
            <a:extLst>
              <a:ext uri="{FF2B5EF4-FFF2-40B4-BE49-F238E27FC236}">
                <a16:creationId xmlns:a16="http://schemas.microsoft.com/office/drawing/2014/main" id="{C796C3B8-B4D0-43D1-B858-F8AFEEA0FC6F}"/>
              </a:ext>
            </a:extLst>
          </p:cNvPr>
          <p:cNvSpPr/>
          <p:nvPr/>
        </p:nvSpPr>
        <p:spPr>
          <a:xfrm>
            <a:off x="10261380" y="5261723"/>
            <a:ext cx="171220" cy="4907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05287A-259A-43A8-B910-569DA3C69086}"/>
              </a:ext>
            </a:extLst>
          </p:cNvPr>
          <p:cNvSpPr txBox="1"/>
          <p:nvPr/>
        </p:nvSpPr>
        <p:spPr>
          <a:xfrm>
            <a:off x="10426582" y="552910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-5</a:t>
            </a:r>
            <a:r>
              <a:rPr kumimoji="1" lang="en-US" altLang="ja-JP" dirty="0"/>
              <a:t>/6*π+2nπ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27EAD9F-35ED-4873-97BD-C81441F60EEE}"/>
              </a:ext>
            </a:extLst>
          </p:cNvPr>
          <p:cNvCxnSpPr>
            <a:stCxn id="41" idx="3"/>
          </p:cNvCxnSpPr>
          <p:nvPr/>
        </p:nvCxnSpPr>
        <p:spPr>
          <a:xfrm flipV="1">
            <a:off x="9828321" y="5410254"/>
            <a:ext cx="672337" cy="889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9A296441-5712-4DDD-B9AB-15525B6E45B2}"/>
              </a:ext>
            </a:extLst>
          </p:cNvPr>
          <p:cNvCxnSpPr/>
          <p:nvPr/>
        </p:nvCxnSpPr>
        <p:spPr>
          <a:xfrm flipV="1">
            <a:off x="9775957" y="5641314"/>
            <a:ext cx="772540" cy="26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9F27F516-2E8A-4D6C-9712-A115536D8275}"/>
              </a:ext>
            </a:extLst>
          </p:cNvPr>
          <p:cNvSpPr/>
          <p:nvPr/>
        </p:nvSpPr>
        <p:spPr>
          <a:xfrm>
            <a:off x="10077234" y="4869614"/>
            <a:ext cx="1973615" cy="1165412"/>
          </a:xfrm>
          <a:prstGeom prst="roundRect">
            <a:avLst/>
          </a:prstGeom>
          <a:solidFill>
            <a:srgbClr val="A6A6A6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82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226EA4-262E-4976-8861-F8C4C83CA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52"/>
          <a:stretch/>
        </p:blipFill>
        <p:spPr>
          <a:xfrm>
            <a:off x="3493225" y="156753"/>
            <a:ext cx="6107975" cy="662695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53F5B4-460E-43D0-AF1F-58F265141B0E}"/>
              </a:ext>
            </a:extLst>
          </p:cNvPr>
          <p:cNvSpPr txBox="1"/>
          <p:nvPr/>
        </p:nvSpPr>
        <p:spPr>
          <a:xfrm>
            <a:off x="635726" y="1402079"/>
            <a:ext cx="2007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kumimoji="1" lang="en-US" altLang="ja-JP" dirty="0"/>
              <a:t>A</a:t>
            </a:r>
            <a:r>
              <a:rPr kumimoji="1" lang="ja-JP" altLang="en-US" dirty="0"/>
              <a:t> →</a:t>
            </a:r>
            <a:r>
              <a:rPr kumimoji="1" lang="en-US" altLang="ja-JP" dirty="0"/>
              <a:t>B</a:t>
            </a:r>
            <a:r>
              <a:rPr kumimoji="1" lang="ja-JP" altLang="en-US" dirty="0"/>
              <a:t>」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「</a:t>
            </a:r>
            <a:r>
              <a:rPr kumimoji="1" lang="en-US" altLang="ja-JP" dirty="0"/>
              <a:t>not B</a:t>
            </a:r>
            <a:r>
              <a:rPr lang="ja-JP" altLang="en-US" dirty="0"/>
              <a:t>→</a:t>
            </a:r>
            <a:r>
              <a:rPr lang="en-US" altLang="ja-JP" dirty="0"/>
              <a:t>not A</a:t>
            </a:r>
            <a:r>
              <a:rPr lang="ja-JP" altLang="en-US" dirty="0"/>
              <a:t>」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61918BD-5154-4D47-8592-EA1739F1C3E1}"/>
              </a:ext>
            </a:extLst>
          </p:cNvPr>
          <p:cNvSpPr txBox="1"/>
          <p:nvPr/>
        </p:nvSpPr>
        <p:spPr>
          <a:xfrm>
            <a:off x="1394332" y="17704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対偶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47D436-8AB9-46DE-B439-F68E34DE73DA}"/>
              </a:ext>
            </a:extLst>
          </p:cNvPr>
          <p:cNvSpPr/>
          <p:nvPr/>
        </p:nvSpPr>
        <p:spPr>
          <a:xfrm>
            <a:off x="776848" y="4145280"/>
            <a:ext cx="1896683" cy="1358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E19764DF-ABB8-4EB4-BC91-D894CC2CFECD}"/>
              </a:ext>
            </a:extLst>
          </p:cNvPr>
          <p:cNvSpPr/>
          <p:nvPr/>
        </p:nvSpPr>
        <p:spPr>
          <a:xfrm>
            <a:off x="1004472" y="4632960"/>
            <a:ext cx="879565" cy="6966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FCBA761-26A2-4394-958D-C4600F2DD167}"/>
              </a:ext>
            </a:extLst>
          </p:cNvPr>
          <p:cNvSpPr txBox="1"/>
          <p:nvPr/>
        </p:nvSpPr>
        <p:spPr>
          <a:xfrm>
            <a:off x="1273374" y="479663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3299EA-9F2B-4D54-A2CB-63AB8D7B6984}"/>
              </a:ext>
            </a:extLst>
          </p:cNvPr>
          <p:cNvSpPr txBox="1"/>
          <p:nvPr/>
        </p:nvSpPr>
        <p:spPr>
          <a:xfrm>
            <a:off x="1408441" y="420445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B</a:t>
            </a:r>
            <a:endParaRPr kumimoji="1" lang="ja-JP" altLang="en-US" dirty="0"/>
          </a:p>
        </p:txBody>
      </p:sp>
      <p:sp>
        <p:nvSpPr>
          <p:cNvPr id="12" name="矢印: 上下 11">
            <a:extLst>
              <a:ext uri="{FF2B5EF4-FFF2-40B4-BE49-F238E27FC236}">
                <a16:creationId xmlns:a16="http://schemas.microsoft.com/office/drawing/2014/main" id="{1C37F2B0-E9E1-477F-84ED-449464D4D63A}"/>
              </a:ext>
            </a:extLst>
          </p:cNvPr>
          <p:cNvSpPr/>
          <p:nvPr/>
        </p:nvSpPr>
        <p:spPr>
          <a:xfrm>
            <a:off x="1273374" y="1689463"/>
            <a:ext cx="241917" cy="53122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2F7B0-47FB-4FCE-AD23-B9C7C748C9C3}"/>
              </a:ext>
            </a:extLst>
          </p:cNvPr>
          <p:cNvCxnSpPr/>
          <p:nvPr/>
        </p:nvCxnSpPr>
        <p:spPr>
          <a:xfrm>
            <a:off x="7167154" y="1314994"/>
            <a:ext cx="2185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9A0966-A6D7-474A-A656-CF5FE000A1C2}"/>
              </a:ext>
            </a:extLst>
          </p:cNvPr>
          <p:cNvSpPr txBox="1"/>
          <p:nvPr/>
        </p:nvSpPr>
        <p:spPr>
          <a:xfrm>
            <a:off x="8089200" y="1308743"/>
            <a:ext cx="341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</a:t>
            </a:r>
          </a:p>
          <a:p>
            <a:endParaRPr kumimoji="1" lang="ja-JP" altLang="en-US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22E1C24-3DEB-4F66-B9EA-0E1CA4F8D6E8}"/>
              </a:ext>
            </a:extLst>
          </p:cNvPr>
          <p:cNvCxnSpPr>
            <a:cxnSpLocks/>
          </p:cNvCxnSpPr>
          <p:nvPr/>
        </p:nvCxnSpPr>
        <p:spPr>
          <a:xfrm>
            <a:off x="4361360" y="1308743"/>
            <a:ext cx="1943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F4538FE-705E-4162-9271-9DED7DE12967}"/>
              </a:ext>
            </a:extLst>
          </p:cNvPr>
          <p:cNvSpPr txBox="1"/>
          <p:nvPr/>
        </p:nvSpPr>
        <p:spPr>
          <a:xfrm>
            <a:off x="5916463" y="123472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20992FF-E042-4F51-AB4B-84A4A3DE912C}"/>
              </a:ext>
            </a:extLst>
          </p:cNvPr>
          <p:cNvSpPr txBox="1"/>
          <p:nvPr/>
        </p:nvSpPr>
        <p:spPr>
          <a:xfrm>
            <a:off x="9626965" y="3121975"/>
            <a:ext cx="217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証明</a:t>
            </a:r>
            <a:r>
              <a:rPr kumimoji="1" lang="ja-JP" altLang="en-US" sz="1200" dirty="0"/>
              <a:t>のコツ</a:t>
            </a:r>
            <a:endParaRPr kumimoji="1" lang="en-US" altLang="ja-JP" sz="1200" dirty="0"/>
          </a:p>
          <a:p>
            <a:r>
              <a:rPr lang="ja-JP" altLang="en-US" sz="1200" dirty="0"/>
              <a:t>命題（ここでは「ｎが２の倍数でない」）を数式で置き換えることから始める</a:t>
            </a:r>
            <a:endParaRPr kumimoji="1" lang="en-US" altLang="ja-JP" sz="1200" dirty="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BE735AE3-B452-4327-A66C-B8ECF76AF743}"/>
              </a:ext>
            </a:extLst>
          </p:cNvPr>
          <p:cNvSpPr/>
          <p:nvPr/>
        </p:nvSpPr>
        <p:spPr>
          <a:xfrm>
            <a:off x="4537166" y="3300549"/>
            <a:ext cx="5064034" cy="9038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C3183EB-B915-465E-92B9-4836A621A451}"/>
              </a:ext>
            </a:extLst>
          </p:cNvPr>
          <p:cNvSpPr txBox="1"/>
          <p:nvPr/>
        </p:nvSpPr>
        <p:spPr>
          <a:xfrm>
            <a:off x="4214000" y="3013950"/>
            <a:ext cx="64633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重要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C9C646-4B6C-4AAD-8B25-8309281696B1}"/>
              </a:ext>
            </a:extLst>
          </p:cNvPr>
          <p:cNvSpPr txBox="1"/>
          <p:nvPr/>
        </p:nvSpPr>
        <p:spPr>
          <a:xfrm>
            <a:off x="8260080" y="453812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２＊</a:t>
            </a:r>
            <a:r>
              <a:rPr kumimoji="1" lang="en-US" altLang="ja-JP" sz="1200" dirty="0"/>
              <a:t>【</a:t>
            </a:r>
            <a:r>
              <a:rPr kumimoji="1" lang="ja-JP" altLang="en-US" sz="1200" dirty="0"/>
              <a:t>整数</a:t>
            </a:r>
            <a:r>
              <a:rPr kumimoji="1" lang="en-US" altLang="ja-JP" sz="1200" dirty="0"/>
              <a:t>】+1</a:t>
            </a:r>
            <a:r>
              <a:rPr kumimoji="1" lang="ja-JP" altLang="en-US" sz="1200" dirty="0"/>
              <a:t>　の形に持ってく</a:t>
            </a:r>
            <a:endParaRPr kumimoji="1" lang="en-US" altLang="ja-JP" sz="1200" dirty="0"/>
          </a:p>
          <a:p>
            <a:r>
              <a:rPr lang="ja-JP" altLang="en-US" sz="1200" dirty="0"/>
              <a:t>（つまり奇数＝２の倍数ではない）</a:t>
            </a:r>
            <a:endParaRPr kumimoji="1" lang="ja-JP" altLang="en-US" sz="1200" dirty="0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88A3FBC3-EF9A-4935-B0A9-C008E47EB8AA}"/>
              </a:ext>
            </a:extLst>
          </p:cNvPr>
          <p:cNvCxnSpPr>
            <a:stCxn id="29" idx="1"/>
          </p:cNvCxnSpPr>
          <p:nvPr/>
        </p:nvCxnSpPr>
        <p:spPr>
          <a:xfrm flipH="1">
            <a:off x="6915706" y="4768960"/>
            <a:ext cx="1344374" cy="540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DC8165E-27B2-4B46-BA9C-21506903A3E7}"/>
              </a:ext>
            </a:extLst>
          </p:cNvPr>
          <p:cNvCxnSpPr/>
          <p:nvPr/>
        </p:nvCxnSpPr>
        <p:spPr>
          <a:xfrm flipV="1">
            <a:off x="7474998" y="3752495"/>
            <a:ext cx="532660" cy="190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EDAEA4D-7557-48DB-B026-549227F40F4F}"/>
              </a:ext>
            </a:extLst>
          </p:cNvPr>
          <p:cNvSpPr txBox="1"/>
          <p:nvPr/>
        </p:nvSpPr>
        <p:spPr>
          <a:xfrm>
            <a:off x="9124146" y="653504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証明終わり</a:t>
            </a:r>
          </a:p>
        </p:txBody>
      </p:sp>
    </p:spTree>
    <p:extLst>
      <p:ext uri="{BB962C8B-B14F-4D97-AF65-F5344CB8AC3E}">
        <p14:creationId xmlns:p14="http://schemas.microsoft.com/office/powerpoint/2010/main" val="105405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FC31518-1814-4834-9C59-939A5DBED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86" y="248194"/>
            <a:ext cx="4634888" cy="636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B4B77C2-AAFB-48C5-B4DF-43016114DC37}"/>
              </a:ext>
            </a:extLst>
          </p:cNvPr>
          <p:cNvSpPr/>
          <p:nvPr/>
        </p:nvSpPr>
        <p:spPr>
          <a:xfrm>
            <a:off x="6514229" y="934629"/>
            <a:ext cx="2678602" cy="11132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78411EF6-50A0-4564-BFCE-F191E563D8B4}"/>
              </a:ext>
            </a:extLst>
          </p:cNvPr>
          <p:cNvSpPr/>
          <p:nvPr/>
        </p:nvSpPr>
        <p:spPr>
          <a:xfrm>
            <a:off x="486361" y="385494"/>
            <a:ext cx="5399172" cy="4688724"/>
          </a:xfrm>
          <a:prstGeom prst="roundRect">
            <a:avLst>
              <a:gd name="adj" fmla="val 1016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64446B5-5394-4EA2-98A4-DE28A3F2FC45}"/>
              </a:ext>
            </a:extLst>
          </p:cNvPr>
          <p:cNvSpPr txBox="1"/>
          <p:nvPr/>
        </p:nvSpPr>
        <p:spPr>
          <a:xfrm>
            <a:off x="7312983" y="2345454"/>
            <a:ext cx="469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f(g(x))=                      , g(x)=</a:t>
            </a:r>
            <a:r>
              <a:rPr kumimoji="1" lang="en-US" altLang="ja-JP" dirty="0"/>
              <a:t>3x</a:t>
            </a:r>
            <a:r>
              <a:rPr lang="ja-JP" altLang="en-US" dirty="0"/>
              <a:t>とすると、</a:t>
            </a:r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0C8F9AC-59C6-49D8-AFB2-A1415D8097FE}"/>
              </a:ext>
            </a:extLst>
          </p:cNvPr>
          <p:cNvGrpSpPr/>
          <p:nvPr/>
        </p:nvGrpSpPr>
        <p:grpSpPr>
          <a:xfrm>
            <a:off x="7306806" y="1028929"/>
            <a:ext cx="1647858" cy="828706"/>
            <a:chOff x="3908295" y="5943497"/>
            <a:chExt cx="1647858" cy="828706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2169781-63A4-4FAE-AEE0-2DAA33AA64C8}"/>
                </a:ext>
              </a:extLst>
            </p:cNvPr>
            <p:cNvSpPr txBox="1"/>
            <p:nvPr/>
          </p:nvSpPr>
          <p:spPr>
            <a:xfrm>
              <a:off x="4127500" y="61486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  </a:t>
              </a:r>
              <a:endParaRPr kumimoji="1" lang="ja-JP" altLang="en-US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6CF6D3C6-45A6-490C-ADFB-9BD579D0AFBA}"/>
                </a:ext>
              </a:extLst>
            </p:cNvPr>
            <p:cNvSpPr txBox="1"/>
            <p:nvPr/>
          </p:nvSpPr>
          <p:spPr>
            <a:xfrm>
              <a:off x="4232226" y="6079059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3x</a:t>
              </a:r>
              <a:endParaRPr kumimoji="1" lang="ja-JP" altLang="en-US" sz="1200" dirty="0"/>
            </a:p>
          </p:txBody>
        </p: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79453747-75C4-4360-9DB0-191C52E006D0}"/>
                </a:ext>
              </a:extLst>
            </p:cNvPr>
            <p:cNvCxnSpPr>
              <a:cxnSpLocks/>
            </p:cNvCxnSpPr>
            <p:nvPr/>
          </p:nvCxnSpPr>
          <p:spPr>
            <a:xfrm>
              <a:off x="4184037" y="6442280"/>
              <a:ext cx="2477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6008B85-A80D-4463-AC80-EB38F0996FF3}"/>
                </a:ext>
              </a:extLst>
            </p:cNvPr>
            <p:cNvSpPr txBox="1"/>
            <p:nvPr/>
          </p:nvSpPr>
          <p:spPr>
            <a:xfrm>
              <a:off x="4909822" y="624690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　？</a:t>
              </a: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93AF381-67B0-4324-8844-D9CC6B5CDC88}"/>
                </a:ext>
              </a:extLst>
            </p:cNvPr>
            <p:cNvSpPr txBox="1"/>
            <p:nvPr/>
          </p:nvSpPr>
          <p:spPr>
            <a:xfrm>
              <a:off x="4122160" y="640287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E436CAD-13DF-49A4-B15A-C9F3213E623A}"/>
                </a:ext>
              </a:extLst>
            </p:cNvPr>
            <p:cNvSpPr txBox="1"/>
            <p:nvPr/>
          </p:nvSpPr>
          <p:spPr>
            <a:xfrm>
              <a:off x="4634813" y="625234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　</a:t>
              </a:r>
              <a:r>
                <a:rPr kumimoji="1" lang="en-US" altLang="ja-JP" dirty="0"/>
                <a:t>=</a:t>
              </a:r>
              <a:endParaRPr kumimoji="1" lang="ja-JP" altLang="en-US" dirty="0"/>
            </a:p>
          </p:txBody>
        </p:sp>
        <p:sp>
          <p:nvSpPr>
            <p:cNvPr id="26" name="左中かっこ 25">
              <a:extLst>
                <a:ext uri="{FF2B5EF4-FFF2-40B4-BE49-F238E27FC236}">
                  <a16:creationId xmlns:a16="http://schemas.microsoft.com/office/drawing/2014/main" id="{557E5F8B-57DD-4357-99BF-D3ADF9F97CDF}"/>
                </a:ext>
              </a:extLst>
            </p:cNvPr>
            <p:cNvSpPr/>
            <p:nvPr/>
          </p:nvSpPr>
          <p:spPr>
            <a:xfrm>
              <a:off x="3908295" y="6079058"/>
              <a:ext cx="275741" cy="6489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左中かっこ 26">
              <a:extLst>
                <a:ext uri="{FF2B5EF4-FFF2-40B4-BE49-F238E27FC236}">
                  <a16:creationId xmlns:a16="http://schemas.microsoft.com/office/drawing/2014/main" id="{72D1CEB5-4C22-42E5-B5B6-19A35BB0FA23}"/>
                </a:ext>
              </a:extLst>
            </p:cNvPr>
            <p:cNvSpPr/>
            <p:nvPr/>
          </p:nvSpPr>
          <p:spPr>
            <a:xfrm rot="10800000">
              <a:off x="4442297" y="6079058"/>
              <a:ext cx="262580" cy="6427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1758C19-689B-4985-AD95-D8A9FA01E005}"/>
                </a:ext>
              </a:extLst>
            </p:cNvPr>
            <p:cNvSpPr txBox="1"/>
            <p:nvPr/>
          </p:nvSpPr>
          <p:spPr>
            <a:xfrm>
              <a:off x="4543284" y="5943497"/>
              <a:ext cx="243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’</a:t>
              </a:r>
              <a:endParaRPr kumimoji="1" lang="ja-JP" altLang="en-US" dirty="0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DD16303-31E6-4AD0-9231-E1CFA05C87EE}"/>
              </a:ext>
            </a:extLst>
          </p:cNvPr>
          <p:cNvSpPr txBox="1"/>
          <p:nvPr/>
        </p:nvSpPr>
        <p:spPr>
          <a:xfrm>
            <a:off x="416045" y="5607254"/>
            <a:ext cx="389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2"/>
              </a:rPr>
              <a:t>https://mathtrain.jp/bibunmatome</a:t>
            </a:r>
            <a:endParaRPr kumimoji="1" lang="ja-JP" altLang="en-US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C321C3E3-CC85-41D1-A408-E0944817A11C}"/>
              </a:ext>
            </a:extLst>
          </p:cNvPr>
          <p:cNvGrpSpPr/>
          <p:nvPr/>
        </p:nvGrpSpPr>
        <p:grpSpPr>
          <a:xfrm>
            <a:off x="886494" y="511550"/>
            <a:ext cx="4874961" cy="4220870"/>
            <a:chOff x="7506024" y="2200214"/>
            <a:chExt cx="2638564" cy="2315954"/>
          </a:xfrm>
        </p:grpSpPr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D87FC28E-1913-4EA8-B382-88300667A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525" t="26621" r="25493" b="66823"/>
            <a:stretch/>
          </p:blipFill>
          <p:spPr>
            <a:xfrm>
              <a:off x="7513094" y="2200214"/>
              <a:ext cx="2631494" cy="449576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72EF5F0C-C3A5-4134-BF0D-CA9FFE10C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525" t="43396" r="25493" b="31099"/>
            <a:stretch/>
          </p:blipFill>
          <p:spPr>
            <a:xfrm>
              <a:off x="7506024" y="2767011"/>
              <a:ext cx="2631494" cy="1749157"/>
            </a:xfrm>
            <a:prstGeom prst="rect">
              <a:avLst/>
            </a:prstGeom>
          </p:spPr>
        </p:pic>
      </p:grp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10679C0-E201-4673-A240-409163C98250}"/>
              </a:ext>
            </a:extLst>
          </p:cNvPr>
          <p:cNvSpPr txBox="1"/>
          <p:nvPr/>
        </p:nvSpPr>
        <p:spPr>
          <a:xfrm>
            <a:off x="227711" y="51287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詳しくはググろう</a:t>
            </a:r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F3AD3FB-10E9-4F31-8811-0BCBD6ED0CC2}"/>
              </a:ext>
            </a:extLst>
          </p:cNvPr>
          <p:cNvSpPr txBox="1"/>
          <p:nvPr/>
        </p:nvSpPr>
        <p:spPr>
          <a:xfrm>
            <a:off x="227711" y="980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覚えよう</a:t>
            </a:r>
            <a:endParaRPr kumimoji="1" lang="ja-JP" altLang="en-US" dirty="0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C0EF44F7-E51B-4884-8C7F-88FA7340C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8" t="45206" r="25079" b="50000"/>
          <a:stretch/>
        </p:blipFill>
        <p:spPr>
          <a:xfrm>
            <a:off x="6040964" y="357433"/>
            <a:ext cx="5503182" cy="679269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395E196-13A2-417C-9DD6-EEB0CA995BE7}"/>
              </a:ext>
            </a:extLst>
          </p:cNvPr>
          <p:cNvSpPr txBox="1"/>
          <p:nvPr/>
        </p:nvSpPr>
        <p:spPr>
          <a:xfrm>
            <a:off x="9637874" y="300633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g’(x)=3</a:t>
            </a:r>
            <a:endParaRPr kumimoji="1" lang="ja-JP" altLang="en-US" dirty="0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42BCF221-E3F5-40CE-8230-31FF8264EC1D}"/>
              </a:ext>
            </a:extLst>
          </p:cNvPr>
          <p:cNvGrpSpPr/>
          <p:nvPr/>
        </p:nvGrpSpPr>
        <p:grpSpPr>
          <a:xfrm>
            <a:off x="7297020" y="2945760"/>
            <a:ext cx="2106727" cy="472399"/>
            <a:chOff x="3642834" y="5874051"/>
            <a:chExt cx="2106727" cy="472399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6A10F0B6-72F0-4E61-8919-28BF8B79C8F0}"/>
                </a:ext>
              </a:extLst>
            </p:cNvPr>
            <p:cNvSpPr txBox="1"/>
            <p:nvPr/>
          </p:nvSpPr>
          <p:spPr>
            <a:xfrm>
              <a:off x="3642834" y="5977118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f’(g(x))=         </a:t>
              </a:r>
              <a:r>
                <a:rPr kumimoji="1" lang="en-US" altLang="ja-JP" dirty="0"/>
                <a:t>e</a:t>
              </a:r>
              <a:endParaRPr kumimoji="1"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A6B3FCE-48D7-4F75-BDFA-88E7EA08EC91}"/>
                </a:ext>
              </a:extLst>
            </p:cNvPr>
            <p:cNvSpPr txBox="1"/>
            <p:nvPr/>
          </p:nvSpPr>
          <p:spPr>
            <a:xfrm>
              <a:off x="5285973" y="5874051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g(x)</a:t>
              </a:r>
              <a:endParaRPr kumimoji="1" lang="ja-JP" altLang="en-US" sz="1200" dirty="0"/>
            </a:p>
          </p:txBody>
        </p:sp>
      </p:grp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B38B6B-B719-4544-BE60-15FDC9ED6122}"/>
              </a:ext>
            </a:extLst>
          </p:cNvPr>
          <p:cNvSpPr txBox="1"/>
          <p:nvPr/>
        </p:nvSpPr>
        <p:spPr>
          <a:xfrm>
            <a:off x="6505425" y="2254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回答</a:t>
            </a:r>
            <a:r>
              <a:rPr kumimoji="1" lang="ja-JP" altLang="en-US" dirty="0"/>
              <a:t>）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9A1E618-F02D-4D86-9A8B-C3B31CCABE40}"/>
              </a:ext>
            </a:extLst>
          </p:cNvPr>
          <p:cNvSpPr txBox="1"/>
          <p:nvPr/>
        </p:nvSpPr>
        <p:spPr>
          <a:xfrm>
            <a:off x="7011787" y="40197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ゆえに、</a:t>
            </a:r>
            <a:endParaRPr kumimoji="1" lang="ja-JP" altLang="en-US" dirty="0"/>
          </a:p>
        </p:txBody>
      </p: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A12B04E0-368C-4789-BD3D-B117B8DDDE7D}"/>
              </a:ext>
            </a:extLst>
          </p:cNvPr>
          <p:cNvGrpSpPr/>
          <p:nvPr/>
        </p:nvGrpSpPr>
        <p:grpSpPr>
          <a:xfrm>
            <a:off x="9171953" y="3358908"/>
            <a:ext cx="2725457" cy="1973838"/>
            <a:chOff x="9023778" y="2069649"/>
            <a:chExt cx="2725457" cy="1973838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D47EA7B7-C3B2-4013-AFBE-ACA246A3B906}"/>
                </a:ext>
              </a:extLst>
            </p:cNvPr>
            <p:cNvGrpSpPr/>
            <p:nvPr/>
          </p:nvGrpSpPr>
          <p:grpSpPr>
            <a:xfrm>
              <a:off x="10357913" y="3404709"/>
              <a:ext cx="763331" cy="376328"/>
              <a:chOff x="3642834" y="5877789"/>
              <a:chExt cx="763331" cy="376328"/>
            </a:xfrm>
          </p:grpSpPr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1CF17BDD-E1E5-4766-81D9-E6116F087CC6}"/>
                  </a:ext>
                </a:extLst>
              </p:cNvPr>
              <p:cNvSpPr txBox="1"/>
              <p:nvPr/>
            </p:nvSpPr>
            <p:spPr>
              <a:xfrm>
                <a:off x="3642834" y="5977118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/>
                  <a:t>f’(x)=</a:t>
                </a:r>
                <a:r>
                  <a:rPr kumimoji="1" lang="en-US" altLang="ja-JP" sz="1200" dirty="0"/>
                  <a:t>e</a:t>
                </a:r>
                <a:endParaRPr kumimoji="1" lang="ja-JP" altLang="en-US" sz="1200" dirty="0"/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D1014A20-4D55-4A94-93F3-9A289DE92607}"/>
                  </a:ext>
                </a:extLst>
              </p:cNvPr>
              <p:cNvSpPr txBox="1"/>
              <p:nvPr/>
            </p:nvSpPr>
            <p:spPr>
              <a:xfrm>
                <a:off x="4146157" y="5877789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x</a:t>
                </a:r>
                <a:endParaRPr kumimoji="1" lang="ja-JP" altLang="en-US" sz="1200" dirty="0"/>
              </a:p>
            </p:txBody>
          </p:sp>
        </p:grpSp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28F89AB2-8417-44BE-8492-5F709E36874C}"/>
                </a:ext>
              </a:extLst>
            </p:cNvPr>
            <p:cNvGrpSpPr/>
            <p:nvPr/>
          </p:nvGrpSpPr>
          <p:grpSpPr>
            <a:xfrm>
              <a:off x="10360939" y="2813087"/>
              <a:ext cx="715704" cy="340878"/>
              <a:chOff x="3642834" y="5913239"/>
              <a:chExt cx="715704" cy="340878"/>
            </a:xfrm>
          </p:grpSpPr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84F8FE40-EB12-4B52-BCC2-2BD411EFAB39}"/>
                  </a:ext>
                </a:extLst>
              </p:cNvPr>
              <p:cNvSpPr txBox="1"/>
              <p:nvPr/>
            </p:nvSpPr>
            <p:spPr>
              <a:xfrm>
                <a:off x="3642834" y="5977118"/>
                <a:ext cx="6303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/>
                  <a:t>f(x)=</a:t>
                </a:r>
                <a:r>
                  <a:rPr kumimoji="1" lang="en-US" altLang="ja-JP" sz="1200" dirty="0"/>
                  <a:t>e</a:t>
                </a:r>
                <a:endParaRPr kumimoji="1" lang="ja-JP" altLang="en-US" sz="1200" dirty="0"/>
              </a:p>
            </p:txBody>
          </p: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A56454EF-DC8A-4FDE-8267-F7B4BABBD9AB}"/>
                  </a:ext>
                </a:extLst>
              </p:cNvPr>
              <p:cNvSpPr txBox="1"/>
              <p:nvPr/>
            </p:nvSpPr>
            <p:spPr>
              <a:xfrm flipH="1">
                <a:off x="4108021" y="5913239"/>
                <a:ext cx="2505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200" dirty="0"/>
                  <a:t>x</a:t>
                </a:r>
                <a:endParaRPr kumimoji="1" lang="ja-JP" altLang="en-US" sz="1200" dirty="0"/>
              </a:p>
            </p:txBody>
          </p:sp>
        </p:grp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AEF21308-FEE1-43EF-8DAD-E8D257C0A0F2}"/>
                </a:ext>
              </a:extLst>
            </p:cNvPr>
            <p:cNvSpPr txBox="1"/>
            <p:nvPr/>
          </p:nvSpPr>
          <p:spPr>
            <a:xfrm>
              <a:off x="10474330" y="3212490"/>
              <a:ext cx="9541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dirty="0"/>
                <a:t>のとき、</a:t>
              </a:r>
              <a:endParaRPr lang="en-US" altLang="ja-JP" sz="1200" dirty="0"/>
            </a:p>
            <a:p>
              <a:endParaRPr kumimoji="1" lang="en-US" altLang="ja-JP" sz="1200" dirty="0"/>
            </a:p>
            <a:p>
              <a:endParaRPr lang="en-US" altLang="ja-JP" sz="1200" dirty="0"/>
            </a:p>
            <a:p>
              <a:r>
                <a:rPr kumimoji="1" lang="ja-JP" altLang="en-US" sz="1200" dirty="0"/>
                <a:t>だからだよ</a:t>
              </a:r>
            </a:p>
          </p:txBody>
        </p:sp>
        <p:sp>
          <p:nvSpPr>
            <p:cNvPr id="68" name="四角形: 角を丸くする 67">
              <a:extLst>
                <a:ext uri="{FF2B5EF4-FFF2-40B4-BE49-F238E27FC236}">
                  <a16:creationId xmlns:a16="http://schemas.microsoft.com/office/drawing/2014/main" id="{3F4D6C7B-2F1A-459B-A6B8-294C4DD2D968}"/>
                </a:ext>
              </a:extLst>
            </p:cNvPr>
            <p:cNvSpPr/>
            <p:nvPr/>
          </p:nvSpPr>
          <p:spPr>
            <a:xfrm>
              <a:off x="10207818" y="2730529"/>
              <a:ext cx="1541417" cy="131295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950D22B2-A17A-43A2-9EA8-C7AAF5507595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flipH="1" flipV="1">
              <a:off x="9023778" y="2069649"/>
              <a:ext cx="1184040" cy="1317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65057653-30D9-4DDC-A6CC-E1E8A4AC8B83}"/>
              </a:ext>
            </a:extLst>
          </p:cNvPr>
          <p:cNvGrpSpPr/>
          <p:nvPr/>
        </p:nvGrpSpPr>
        <p:grpSpPr>
          <a:xfrm>
            <a:off x="8860096" y="2238382"/>
            <a:ext cx="620041" cy="461665"/>
            <a:chOff x="4880599" y="5614689"/>
            <a:chExt cx="620041" cy="461665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1C1C78E-43C0-47F6-AF96-BDC8EFA19AA0}"/>
                </a:ext>
              </a:extLst>
            </p:cNvPr>
            <p:cNvSpPr txBox="1"/>
            <p:nvPr/>
          </p:nvSpPr>
          <p:spPr>
            <a:xfrm>
              <a:off x="4880599" y="57070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</a:t>
              </a:r>
              <a:endParaRPr kumimoji="1" lang="ja-JP" altLang="en-US" dirty="0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C1A29940-5489-40CA-80D9-98D2F65AF428}"/>
                </a:ext>
              </a:extLst>
            </p:cNvPr>
            <p:cNvSpPr txBox="1"/>
            <p:nvPr/>
          </p:nvSpPr>
          <p:spPr>
            <a:xfrm>
              <a:off x="5037052" y="5614689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g(x)</a:t>
              </a:r>
              <a:endParaRPr kumimoji="1" lang="ja-JP" altLang="en-US" sz="1200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57AEC50B-56EE-4E58-855E-F7D7389A9D9D}"/>
              </a:ext>
            </a:extLst>
          </p:cNvPr>
          <p:cNvGrpSpPr/>
          <p:nvPr/>
        </p:nvGrpSpPr>
        <p:grpSpPr>
          <a:xfrm>
            <a:off x="8315218" y="2188115"/>
            <a:ext cx="540592" cy="730143"/>
            <a:chOff x="7988154" y="2094352"/>
            <a:chExt cx="540592" cy="730143"/>
          </a:xfrm>
        </p:grpSpPr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FBF8F223-E920-43FF-9CBE-C9B93E9DBB81}"/>
                </a:ext>
              </a:extLst>
            </p:cNvPr>
            <p:cNvSpPr txBox="1"/>
            <p:nvPr/>
          </p:nvSpPr>
          <p:spPr>
            <a:xfrm>
              <a:off x="8074623" y="245516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42E46F57-01CC-480B-9CF8-CF2CFABE9E87}"/>
                </a:ext>
              </a:extLst>
            </p:cNvPr>
            <p:cNvCxnSpPr/>
            <p:nvPr/>
          </p:nvCxnSpPr>
          <p:spPr>
            <a:xfrm flipV="1">
              <a:off x="7988154" y="2455163"/>
              <a:ext cx="540592" cy="85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804E1C7-6411-4E18-8C9A-CB748FE1F054}"/>
                </a:ext>
              </a:extLst>
            </p:cNvPr>
            <p:cNvSpPr txBox="1"/>
            <p:nvPr/>
          </p:nvSpPr>
          <p:spPr>
            <a:xfrm>
              <a:off x="8080181" y="20943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34292DD9-B16F-4350-B947-7D422645B294}"/>
              </a:ext>
            </a:extLst>
          </p:cNvPr>
          <p:cNvGrpSpPr/>
          <p:nvPr/>
        </p:nvGrpSpPr>
        <p:grpSpPr>
          <a:xfrm>
            <a:off x="8301099" y="2855070"/>
            <a:ext cx="540592" cy="730143"/>
            <a:chOff x="7988154" y="2094352"/>
            <a:chExt cx="540592" cy="730143"/>
          </a:xfrm>
        </p:grpSpPr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395F1641-892A-4B41-9D7E-C467BC65F74E}"/>
                </a:ext>
              </a:extLst>
            </p:cNvPr>
            <p:cNvSpPr txBox="1"/>
            <p:nvPr/>
          </p:nvSpPr>
          <p:spPr>
            <a:xfrm>
              <a:off x="8074623" y="245516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BAF963D9-05D7-4692-B439-20302B02A030}"/>
                </a:ext>
              </a:extLst>
            </p:cNvPr>
            <p:cNvCxnSpPr/>
            <p:nvPr/>
          </p:nvCxnSpPr>
          <p:spPr>
            <a:xfrm flipV="1">
              <a:off x="7988154" y="2455163"/>
              <a:ext cx="540592" cy="85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91F20949-4D5E-4E9F-8815-521785A54F52}"/>
                </a:ext>
              </a:extLst>
            </p:cNvPr>
            <p:cNvSpPr txBox="1"/>
            <p:nvPr/>
          </p:nvSpPr>
          <p:spPr>
            <a:xfrm>
              <a:off x="8080181" y="20943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558FF279-505B-462C-B5D3-457A76FBAE02}"/>
              </a:ext>
            </a:extLst>
          </p:cNvPr>
          <p:cNvGrpSpPr/>
          <p:nvPr/>
        </p:nvGrpSpPr>
        <p:grpSpPr>
          <a:xfrm>
            <a:off x="7225500" y="4402128"/>
            <a:ext cx="2801686" cy="1358907"/>
            <a:chOff x="7195883" y="5275040"/>
            <a:chExt cx="2801686" cy="135890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EFD0272C-44E3-4FEE-974E-FD7631B42236}"/>
                </a:ext>
              </a:extLst>
            </p:cNvPr>
            <p:cNvGrpSpPr/>
            <p:nvPr/>
          </p:nvGrpSpPr>
          <p:grpSpPr>
            <a:xfrm>
              <a:off x="7195883" y="5275040"/>
              <a:ext cx="2335167" cy="1356360"/>
              <a:chOff x="3908295" y="5943497"/>
              <a:chExt cx="2335167" cy="1356360"/>
            </a:xfrm>
          </p:grpSpPr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CEF84C2C-3C9C-4704-B34D-F8881B38BA1B}"/>
                  </a:ext>
                </a:extLst>
              </p:cNvPr>
              <p:cNvSpPr txBox="1"/>
              <p:nvPr/>
            </p:nvSpPr>
            <p:spPr>
              <a:xfrm>
                <a:off x="4127500" y="61486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e  </a:t>
                </a:r>
                <a:endParaRPr kumimoji="1" lang="ja-JP" altLang="en-US" dirty="0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EEC77CD1-5C5D-4FD3-AB04-CF5573D64795}"/>
                  </a:ext>
                </a:extLst>
              </p:cNvPr>
              <p:cNvSpPr txBox="1"/>
              <p:nvPr/>
            </p:nvSpPr>
            <p:spPr>
              <a:xfrm>
                <a:off x="4232226" y="6079059"/>
                <a:ext cx="344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3x</a:t>
                </a:r>
                <a:endParaRPr kumimoji="1" lang="ja-JP" altLang="en-US" sz="1200" dirty="0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988678DD-F95A-4238-A0FA-EF53B962EFC6}"/>
                  </a:ext>
                </a:extLst>
              </p:cNvPr>
              <p:cNvSpPr txBox="1"/>
              <p:nvPr/>
            </p:nvSpPr>
            <p:spPr>
              <a:xfrm>
                <a:off x="5898496" y="6194798"/>
                <a:ext cx="344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3x</a:t>
                </a:r>
                <a:endParaRPr kumimoji="1" lang="ja-JP" altLang="en-US" sz="1200" dirty="0"/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5235BE84-6610-4674-9825-DD74D5CB2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037" y="6442280"/>
                <a:ext cx="24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E1DC138B-B20E-48FD-953D-A1C80E503D28}"/>
                  </a:ext>
                </a:extLst>
              </p:cNvPr>
              <p:cNvSpPr txBox="1"/>
              <p:nvPr/>
            </p:nvSpPr>
            <p:spPr>
              <a:xfrm>
                <a:off x="5549271" y="6248085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　</a:t>
                </a:r>
                <a:r>
                  <a:rPr kumimoji="1" lang="en-US" altLang="ja-JP" dirty="0"/>
                  <a:t>e</a:t>
                </a:r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309007C8-738B-4DFB-8E83-8E0C86A54523}"/>
                  </a:ext>
                </a:extLst>
              </p:cNvPr>
              <p:cNvSpPr txBox="1"/>
              <p:nvPr/>
            </p:nvSpPr>
            <p:spPr>
              <a:xfrm>
                <a:off x="4122160" y="640287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3</a:t>
                </a:r>
                <a:endParaRPr kumimoji="1" lang="ja-JP" altLang="en-US" dirty="0"/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C0343166-B323-456C-8394-6E67D0B6D03A}"/>
                  </a:ext>
                </a:extLst>
              </p:cNvPr>
              <p:cNvSpPr txBox="1"/>
              <p:nvPr/>
            </p:nvSpPr>
            <p:spPr>
              <a:xfrm>
                <a:off x="4634813" y="625234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　</a:t>
                </a:r>
                <a:r>
                  <a:rPr kumimoji="1" lang="en-US" altLang="ja-JP" dirty="0"/>
                  <a:t>=</a:t>
                </a:r>
                <a:endParaRPr kumimoji="1" lang="ja-JP" altLang="en-US" dirty="0"/>
              </a:p>
            </p:txBody>
          </p:sp>
          <p:sp>
            <p:nvSpPr>
              <p:cNvPr id="55" name="左中かっこ 54">
                <a:extLst>
                  <a:ext uri="{FF2B5EF4-FFF2-40B4-BE49-F238E27FC236}">
                    <a16:creationId xmlns:a16="http://schemas.microsoft.com/office/drawing/2014/main" id="{0E3D998B-CD2C-4399-A800-3BAAE4E07F95}"/>
                  </a:ext>
                </a:extLst>
              </p:cNvPr>
              <p:cNvSpPr/>
              <p:nvPr/>
            </p:nvSpPr>
            <p:spPr>
              <a:xfrm>
                <a:off x="3908295" y="6079058"/>
                <a:ext cx="275741" cy="64898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左中かっこ 55">
                <a:extLst>
                  <a:ext uri="{FF2B5EF4-FFF2-40B4-BE49-F238E27FC236}">
                    <a16:creationId xmlns:a16="http://schemas.microsoft.com/office/drawing/2014/main" id="{717F1572-42D9-4D38-A5D7-9985B220F10E}"/>
                  </a:ext>
                </a:extLst>
              </p:cNvPr>
              <p:cNvSpPr/>
              <p:nvPr/>
            </p:nvSpPr>
            <p:spPr>
              <a:xfrm rot="10800000">
                <a:off x="4442297" y="6079058"/>
                <a:ext cx="262580" cy="64271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C106C467-0ED0-4207-9E1C-66EF57B0AC00}"/>
                  </a:ext>
                </a:extLst>
              </p:cNvPr>
              <p:cNvSpPr txBox="1"/>
              <p:nvPr/>
            </p:nvSpPr>
            <p:spPr>
              <a:xfrm>
                <a:off x="4543284" y="5943497"/>
                <a:ext cx="243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/>
                  <a:t>’</a:t>
                </a:r>
                <a:endParaRPr kumimoji="1" lang="ja-JP" altLang="en-US" dirty="0"/>
              </a:p>
            </p:txBody>
          </p: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742B7899-2597-4D57-A600-247029B96449}"/>
                  </a:ext>
                </a:extLst>
              </p:cNvPr>
              <p:cNvSpPr txBox="1"/>
              <p:nvPr/>
            </p:nvSpPr>
            <p:spPr>
              <a:xfrm>
                <a:off x="4645928" y="693052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　</a:t>
                </a:r>
                <a:r>
                  <a:rPr kumimoji="1" lang="en-US" altLang="ja-JP" dirty="0"/>
                  <a:t>=</a:t>
                </a:r>
                <a:endParaRPr kumimoji="1" lang="ja-JP" altLang="en-US" dirty="0"/>
              </a:p>
            </p:txBody>
          </p:sp>
        </p:grp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7EB5D452-B37E-4F1F-8896-284DFE014A7F}"/>
                </a:ext>
              </a:extLst>
            </p:cNvPr>
            <p:cNvCxnSpPr>
              <a:stCxn id="54" idx="3"/>
            </p:cNvCxnSpPr>
            <p:nvPr/>
          </p:nvCxnSpPr>
          <p:spPr>
            <a:xfrm flipV="1">
              <a:off x="8504612" y="5760033"/>
              <a:ext cx="540592" cy="85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BB515FEE-5288-4256-8C4E-57527EFD3A83}"/>
                </a:ext>
              </a:extLst>
            </p:cNvPr>
            <p:cNvSpPr txBox="1"/>
            <p:nvPr/>
          </p:nvSpPr>
          <p:spPr>
            <a:xfrm>
              <a:off x="8618455" y="576855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6F0E9218-730F-4679-8AFB-5AA057A1D6E8}"/>
                </a:ext>
              </a:extLst>
            </p:cNvPr>
            <p:cNvSpPr txBox="1"/>
            <p:nvPr/>
          </p:nvSpPr>
          <p:spPr>
            <a:xfrm>
              <a:off x="9453830" y="5644011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・</a:t>
              </a:r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21C1EF44-11CF-4D57-BC5A-5B1CC8AC0C70}"/>
                </a:ext>
              </a:extLst>
            </p:cNvPr>
            <p:cNvSpPr txBox="1"/>
            <p:nvPr/>
          </p:nvSpPr>
          <p:spPr>
            <a:xfrm>
              <a:off x="8592797" y="6223133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3x</a:t>
              </a:r>
              <a:endParaRPr kumimoji="1" lang="ja-JP" altLang="en-US" sz="1200" dirty="0"/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4AE819EC-FD9E-46ED-904A-382B06D447BC}"/>
                </a:ext>
              </a:extLst>
            </p:cNvPr>
            <p:cNvSpPr txBox="1"/>
            <p:nvPr/>
          </p:nvSpPr>
          <p:spPr>
            <a:xfrm>
              <a:off x="8436344" y="626461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</a:t>
              </a:r>
              <a:endParaRPr kumimoji="1" lang="ja-JP" altLang="en-US" dirty="0"/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5EEFF4F1-3A9D-4703-97B4-7AF202C1987B}"/>
                </a:ext>
              </a:extLst>
            </p:cNvPr>
            <p:cNvSpPr txBox="1"/>
            <p:nvPr/>
          </p:nvSpPr>
          <p:spPr>
            <a:xfrm>
              <a:off x="8622837" y="536293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</p:grp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FFFF9E7-B573-4F8D-A34D-E6BA29385CFB}"/>
              </a:ext>
            </a:extLst>
          </p:cNvPr>
          <p:cNvSpPr txBox="1"/>
          <p:nvPr/>
        </p:nvSpPr>
        <p:spPr>
          <a:xfrm>
            <a:off x="6578090" y="10589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例）</a:t>
            </a:r>
          </a:p>
        </p:txBody>
      </p:sp>
    </p:spTree>
    <p:extLst>
      <p:ext uri="{BB962C8B-B14F-4D97-AF65-F5344CB8AC3E}">
        <p14:creationId xmlns:p14="http://schemas.microsoft.com/office/powerpoint/2010/main" val="157917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843A2E7-35B2-4457-91FA-FECC91464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4"/>
          <a:stretch/>
        </p:blipFill>
        <p:spPr>
          <a:xfrm>
            <a:off x="1152434" y="4681011"/>
            <a:ext cx="4300758" cy="1802028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D1D67D4-D475-4A1A-BAA6-A8FB2191469A}"/>
              </a:ext>
            </a:extLst>
          </p:cNvPr>
          <p:cNvGrpSpPr/>
          <p:nvPr/>
        </p:nvGrpSpPr>
        <p:grpSpPr>
          <a:xfrm>
            <a:off x="1260543" y="3075670"/>
            <a:ext cx="4727348" cy="668246"/>
            <a:chOff x="2312126" y="5154063"/>
            <a:chExt cx="4727348" cy="668246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71403D54-BF0A-49B9-96A5-550E708A9AAC}"/>
                </a:ext>
              </a:extLst>
            </p:cNvPr>
            <p:cNvSpPr txBox="1"/>
            <p:nvPr/>
          </p:nvSpPr>
          <p:spPr>
            <a:xfrm>
              <a:off x="2312126" y="5303520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f(x)g(x)=</a:t>
              </a:r>
              <a:endParaRPr kumimoji="1" lang="ja-JP" altLang="en-US" dirty="0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BA51E8E-07A1-4D9E-8801-4B1CE7DC2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994" r="65745" b="31075"/>
            <a:stretch/>
          </p:blipFill>
          <p:spPr>
            <a:xfrm>
              <a:off x="3564392" y="5154063"/>
              <a:ext cx="1473226" cy="668246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50C3596-15AC-485A-BCD3-6BBF06E13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623" t="35527" b="35112"/>
            <a:stretch/>
          </p:blipFill>
          <p:spPr>
            <a:xfrm>
              <a:off x="5388996" y="5154063"/>
              <a:ext cx="1650478" cy="561703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E5D14941-3523-4B25-9C55-E109A0CAFD32}"/>
                </a:ext>
              </a:extLst>
            </p:cNvPr>
            <p:cNvSpPr txBox="1"/>
            <p:nvPr/>
          </p:nvSpPr>
          <p:spPr>
            <a:xfrm>
              <a:off x="5037618" y="523167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+</a:t>
              </a:r>
              <a:endParaRPr kumimoji="1" lang="ja-JP" altLang="en-US" dirty="0"/>
            </a:p>
          </p:txBody>
        </p:sp>
      </p:grpSp>
      <p:pic>
        <p:nvPicPr>
          <p:cNvPr id="40" name="図 39">
            <a:extLst>
              <a:ext uri="{FF2B5EF4-FFF2-40B4-BE49-F238E27FC236}">
                <a16:creationId xmlns:a16="http://schemas.microsoft.com/office/drawing/2014/main" id="{FEC9CBEA-E750-4B21-8040-9C0F3D4FC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90" t="33433" r="23016" b="57043"/>
          <a:stretch/>
        </p:blipFill>
        <p:spPr>
          <a:xfrm>
            <a:off x="1152434" y="973183"/>
            <a:ext cx="4943566" cy="1140823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DA122EB4-CA6B-4CD3-B533-7E93648BC249}"/>
              </a:ext>
            </a:extLst>
          </p:cNvPr>
          <p:cNvSpPr/>
          <p:nvPr/>
        </p:nvSpPr>
        <p:spPr>
          <a:xfrm>
            <a:off x="2899954" y="2299063"/>
            <a:ext cx="583475" cy="658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矢印: 下 40">
            <a:extLst>
              <a:ext uri="{FF2B5EF4-FFF2-40B4-BE49-F238E27FC236}">
                <a16:creationId xmlns:a16="http://schemas.microsoft.com/office/drawing/2014/main" id="{16B2A2A4-DBB8-4262-9215-2E2C02E53DB4}"/>
              </a:ext>
            </a:extLst>
          </p:cNvPr>
          <p:cNvSpPr/>
          <p:nvPr/>
        </p:nvSpPr>
        <p:spPr>
          <a:xfrm>
            <a:off x="2888409" y="3895612"/>
            <a:ext cx="583475" cy="658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76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70DB070-12A3-4A50-A99A-83C7040B1A17}"/>
              </a:ext>
            </a:extLst>
          </p:cNvPr>
          <p:cNvSpPr txBox="1"/>
          <p:nvPr/>
        </p:nvSpPr>
        <p:spPr>
          <a:xfrm>
            <a:off x="478177" y="2436503"/>
            <a:ext cx="74783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x^2 + x + 1 =(x^2 +x</a:t>
            </a:r>
            <a:r>
              <a:rPr lang="ja-JP" altLang="en-US" dirty="0"/>
              <a:t> </a:t>
            </a:r>
            <a:r>
              <a:rPr lang="en-US" altLang="ja-JP" dirty="0"/>
              <a:t>+</a:t>
            </a:r>
            <a:r>
              <a:rPr lang="ja-JP" altLang="en-US" dirty="0"/>
              <a:t> □ </a:t>
            </a:r>
            <a:r>
              <a:rPr lang="en-US" altLang="ja-JP" dirty="0"/>
              <a:t>)+1 -</a:t>
            </a:r>
            <a:r>
              <a:rPr lang="ja-JP" altLang="en-US" dirty="0"/>
              <a:t>□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                     =(x^2 + 2</a:t>
            </a:r>
            <a:r>
              <a:rPr lang="ja-JP" altLang="en-US" dirty="0"/>
              <a:t>・</a:t>
            </a:r>
            <a:r>
              <a:rPr lang="en-US" altLang="ja-JP" dirty="0"/>
              <a:t>1/2x +(1/2)^2) + 1 – (1/2)^2</a:t>
            </a:r>
          </a:p>
          <a:p>
            <a:r>
              <a:rPr lang="en-US" altLang="ja-JP" dirty="0"/>
              <a:t> </a:t>
            </a:r>
          </a:p>
          <a:p>
            <a:r>
              <a:rPr lang="en-US" altLang="ja-JP" dirty="0"/>
              <a:t>	      =(x + ½ )^2  + 1 – ¼</a:t>
            </a:r>
          </a:p>
          <a:p>
            <a:endParaRPr lang="en-US" altLang="ja-JP" dirty="0"/>
          </a:p>
          <a:p>
            <a:r>
              <a:rPr kumimoji="1" lang="en-US" altLang="ja-JP" dirty="0"/>
              <a:t>                     =(x + ½)^2 +3/4   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	</a:t>
            </a:r>
            <a:r>
              <a:rPr lang="ja-JP" altLang="en-US" dirty="0"/>
              <a:t>ここで、</a:t>
            </a:r>
            <a:r>
              <a:rPr lang="en-US" altLang="ja-JP" dirty="0"/>
              <a:t>(x + ½)^2 </a:t>
            </a:r>
            <a:r>
              <a:rPr lang="ja-JP" altLang="en-US" dirty="0"/>
              <a:t>はつねに正だから、</a:t>
            </a:r>
            <a:r>
              <a:rPr lang="en-US" altLang="ja-JP" dirty="0"/>
              <a:t> x^2 + x + 1 </a:t>
            </a:r>
            <a:r>
              <a:rPr lang="ja-JP" altLang="en-US" dirty="0"/>
              <a:t>＞</a:t>
            </a:r>
            <a:r>
              <a:rPr lang="en-US" altLang="ja-JP" dirty="0"/>
              <a:t>3/4</a:t>
            </a:r>
            <a:r>
              <a:rPr lang="ja-JP" altLang="en-US" dirty="0"/>
              <a:t>＞</a:t>
            </a:r>
            <a:r>
              <a:rPr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F241655-0414-4FD1-8BBD-C9C944E5B9E8}"/>
              </a:ext>
            </a:extLst>
          </p:cNvPr>
          <p:cNvCxnSpPr/>
          <p:nvPr/>
        </p:nvCxnSpPr>
        <p:spPr>
          <a:xfrm>
            <a:off x="8316097" y="4102443"/>
            <a:ext cx="3484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51B73698-5D94-4243-8B44-2E46A453E03A}"/>
              </a:ext>
            </a:extLst>
          </p:cNvPr>
          <p:cNvCxnSpPr/>
          <p:nvPr/>
        </p:nvCxnSpPr>
        <p:spPr>
          <a:xfrm flipV="1">
            <a:off x="9650627" y="1210962"/>
            <a:ext cx="0" cy="379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1B98224-7E26-466B-9651-045597794D0C}"/>
              </a:ext>
            </a:extLst>
          </p:cNvPr>
          <p:cNvSpPr/>
          <p:nvPr/>
        </p:nvSpPr>
        <p:spPr>
          <a:xfrm>
            <a:off x="8303741" y="753762"/>
            <a:ext cx="2496064" cy="2879124"/>
          </a:xfrm>
          <a:custGeom>
            <a:avLst/>
            <a:gdLst>
              <a:gd name="connsiteX0" fmla="*/ 0 w 2496064"/>
              <a:gd name="connsiteY0" fmla="*/ 160638 h 2879124"/>
              <a:gd name="connsiteX1" fmla="*/ 197708 w 2496064"/>
              <a:gd name="connsiteY1" fmla="*/ 2174789 h 2879124"/>
              <a:gd name="connsiteX2" fmla="*/ 1037967 w 2496064"/>
              <a:gd name="connsiteY2" fmla="*/ 2879124 h 2879124"/>
              <a:gd name="connsiteX3" fmla="*/ 1853513 w 2496064"/>
              <a:gd name="connsiteY3" fmla="*/ 2409568 h 2879124"/>
              <a:gd name="connsiteX4" fmla="*/ 2384854 w 2496064"/>
              <a:gd name="connsiteY4" fmla="*/ 1260389 h 2879124"/>
              <a:gd name="connsiteX5" fmla="*/ 2496064 w 2496064"/>
              <a:gd name="connsiteY5" fmla="*/ 0 h 287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6064" h="2879124">
                <a:moveTo>
                  <a:pt x="0" y="160638"/>
                </a:moveTo>
                <a:lnTo>
                  <a:pt x="197708" y="2174789"/>
                </a:lnTo>
                <a:lnTo>
                  <a:pt x="1037967" y="2879124"/>
                </a:lnTo>
                <a:lnTo>
                  <a:pt x="1853513" y="2409568"/>
                </a:lnTo>
                <a:lnTo>
                  <a:pt x="2384854" y="1260389"/>
                </a:lnTo>
                <a:lnTo>
                  <a:pt x="249606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8EAD8A3-74FF-4583-AB3D-1E8AC5034C57}"/>
              </a:ext>
            </a:extLst>
          </p:cNvPr>
          <p:cNvSpPr txBox="1"/>
          <p:nvPr/>
        </p:nvSpPr>
        <p:spPr>
          <a:xfrm>
            <a:off x="11652265" y="418413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x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ED26164-A8DC-4B4C-B1FC-A52A6290A773}"/>
              </a:ext>
            </a:extLst>
          </p:cNvPr>
          <p:cNvSpPr txBox="1"/>
          <p:nvPr/>
        </p:nvSpPr>
        <p:spPr>
          <a:xfrm>
            <a:off x="9353751" y="8416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23AB7200-9B1E-4F12-A08D-55D4FB46A014}"/>
              </a:ext>
            </a:extLst>
          </p:cNvPr>
          <p:cNvCxnSpPr>
            <a:cxnSpLocks/>
          </p:cNvCxnSpPr>
          <p:nvPr/>
        </p:nvCxnSpPr>
        <p:spPr>
          <a:xfrm>
            <a:off x="7562335" y="1503153"/>
            <a:ext cx="753762" cy="20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8ED52E7-5D80-4C62-82DE-818559B0A30D}"/>
              </a:ext>
            </a:extLst>
          </p:cNvPr>
          <p:cNvSpPr txBox="1"/>
          <p:nvPr/>
        </p:nvSpPr>
        <p:spPr>
          <a:xfrm>
            <a:off x="5432122" y="113382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 </a:t>
            </a:r>
            <a:r>
              <a:rPr lang="en-US" altLang="ja-JP" dirty="0"/>
              <a:t>=(x + ½)^2 +3/4 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3C0304-E7F7-41E5-B07C-82CD1415E152}"/>
              </a:ext>
            </a:extLst>
          </p:cNvPr>
          <p:cNvSpPr txBox="1"/>
          <p:nvPr/>
        </p:nvSpPr>
        <p:spPr>
          <a:xfrm>
            <a:off x="9650627" y="344890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3/4 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0F3FAEC-3986-4823-812F-D9932F3920DA}"/>
              </a:ext>
            </a:extLst>
          </p:cNvPr>
          <p:cNvSpPr txBox="1"/>
          <p:nvPr/>
        </p:nvSpPr>
        <p:spPr>
          <a:xfrm>
            <a:off x="8794320" y="419785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-1/2 </a:t>
            </a:r>
            <a:endParaRPr kumimoji="1" lang="ja-JP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AAD392E-0DB9-4ED8-92FF-6EF6947F320C}"/>
              </a:ext>
            </a:extLst>
          </p:cNvPr>
          <p:cNvCxnSpPr>
            <a:stCxn id="11" idx="2"/>
          </p:cNvCxnSpPr>
          <p:nvPr/>
        </p:nvCxnSpPr>
        <p:spPr>
          <a:xfrm>
            <a:off x="9341708" y="3632886"/>
            <a:ext cx="3089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C000C81-31DC-4900-B69F-9D2D763FE0FE}"/>
              </a:ext>
            </a:extLst>
          </p:cNvPr>
          <p:cNvCxnSpPr>
            <a:stCxn id="11" idx="2"/>
          </p:cNvCxnSpPr>
          <p:nvPr/>
        </p:nvCxnSpPr>
        <p:spPr>
          <a:xfrm>
            <a:off x="9341708" y="3632886"/>
            <a:ext cx="12043" cy="469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40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42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273</Words>
  <Application>Microsoft Office PowerPoint</Application>
  <PresentationFormat>ワイド画面</PresentationFormat>
  <Paragraphs>94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poko</dc:creator>
  <cp:lastModifiedBy>poko</cp:lastModifiedBy>
  <cp:revision>24</cp:revision>
  <dcterms:created xsi:type="dcterms:W3CDTF">2019-06-26T11:21:27Z</dcterms:created>
  <dcterms:modified xsi:type="dcterms:W3CDTF">2019-07-01T12:29:16Z</dcterms:modified>
</cp:coreProperties>
</file>